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7A9DD8FB-CB4C-4A51-A4C7-77FA86E7F923}" type="datetimeFigureOut">
              <a:rPr lang="en-US" smtClean="0"/>
              <a:t>5/10/2022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3AD9EE8-3D0B-412D-B76D-0BB9CE32E9A3}" type="slidenum">
              <a:rPr lang="en-US" smtClean="0"/>
              <a:t>‹Nº›</a:t>
            </a:fld>
            <a:endParaRPr lang="en-US"/>
          </a:p>
        </p:txBody>
      </p:sp>
    </p:spTree>
    <p:extLst>
      <p:ext uri="{BB962C8B-B14F-4D97-AF65-F5344CB8AC3E}">
        <p14:creationId xmlns:p14="http://schemas.microsoft.com/office/powerpoint/2010/main" val="3487201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A9DD8FB-CB4C-4A51-A4C7-77FA86E7F923}" type="datetimeFigureOut">
              <a:rPr lang="en-US" smtClean="0"/>
              <a:t>5/10/2022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3AD9EE8-3D0B-412D-B76D-0BB9CE32E9A3}" type="slidenum">
              <a:rPr lang="en-US" smtClean="0"/>
              <a:t>‹Nº›</a:t>
            </a:fld>
            <a:endParaRPr lang="en-US"/>
          </a:p>
        </p:txBody>
      </p:sp>
    </p:spTree>
    <p:extLst>
      <p:ext uri="{BB962C8B-B14F-4D97-AF65-F5344CB8AC3E}">
        <p14:creationId xmlns:p14="http://schemas.microsoft.com/office/powerpoint/2010/main" val="129153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A9DD8FB-CB4C-4A51-A4C7-77FA86E7F923}" type="datetimeFigureOut">
              <a:rPr lang="en-US" smtClean="0"/>
              <a:t>5/10/2022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3AD9EE8-3D0B-412D-B76D-0BB9CE32E9A3}" type="slidenum">
              <a:rPr lang="en-US" smtClean="0"/>
              <a:t>‹Nº›</a:t>
            </a:fld>
            <a:endParaRPr lang="en-US"/>
          </a:p>
        </p:txBody>
      </p:sp>
    </p:spTree>
    <p:extLst>
      <p:ext uri="{BB962C8B-B14F-4D97-AF65-F5344CB8AC3E}">
        <p14:creationId xmlns:p14="http://schemas.microsoft.com/office/powerpoint/2010/main" val="325867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A9DD8FB-CB4C-4A51-A4C7-77FA86E7F923}" type="datetimeFigureOut">
              <a:rPr lang="en-US" smtClean="0"/>
              <a:t>5/10/2022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3AD9EE8-3D0B-412D-B76D-0BB9CE32E9A3}" type="slidenum">
              <a:rPr lang="en-US" smtClean="0"/>
              <a:t>‹Nº›</a:t>
            </a:fld>
            <a:endParaRPr lang="en-US"/>
          </a:p>
        </p:txBody>
      </p:sp>
    </p:spTree>
    <p:extLst>
      <p:ext uri="{BB962C8B-B14F-4D97-AF65-F5344CB8AC3E}">
        <p14:creationId xmlns:p14="http://schemas.microsoft.com/office/powerpoint/2010/main" val="395870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7A9DD8FB-CB4C-4A51-A4C7-77FA86E7F923}" type="datetimeFigureOut">
              <a:rPr lang="en-US" smtClean="0"/>
              <a:t>5/10/2022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3AD9EE8-3D0B-412D-B76D-0BB9CE32E9A3}" type="slidenum">
              <a:rPr lang="en-US" smtClean="0"/>
              <a:t>‹Nº›</a:t>
            </a:fld>
            <a:endParaRPr lang="en-US"/>
          </a:p>
        </p:txBody>
      </p:sp>
    </p:spTree>
    <p:extLst>
      <p:ext uri="{BB962C8B-B14F-4D97-AF65-F5344CB8AC3E}">
        <p14:creationId xmlns:p14="http://schemas.microsoft.com/office/powerpoint/2010/main" val="66976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7A9DD8FB-CB4C-4A51-A4C7-77FA86E7F923}" type="datetimeFigureOut">
              <a:rPr lang="en-US" smtClean="0"/>
              <a:t>5/10/2022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63AD9EE8-3D0B-412D-B76D-0BB9CE32E9A3}" type="slidenum">
              <a:rPr lang="en-US" smtClean="0"/>
              <a:t>‹Nº›</a:t>
            </a:fld>
            <a:endParaRPr lang="en-US"/>
          </a:p>
        </p:txBody>
      </p:sp>
    </p:spTree>
    <p:extLst>
      <p:ext uri="{BB962C8B-B14F-4D97-AF65-F5344CB8AC3E}">
        <p14:creationId xmlns:p14="http://schemas.microsoft.com/office/powerpoint/2010/main" val="102510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7A9DD8FB-CB4C-4A51-A4C7-77FA86E7F923}" type="datetimeFigureOut">
              <a:rPr lang="en-US" smtClean="0"/>
              <a:t>5/10/2022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63AD9EE8-3D0B-412D-B76D-0BB9CE32E9A3}" type="slidenum">
              <a:rPr lang="en-US" smtClean="0"/>
              <a:t>‹Nº›</a:t>
            </a:fld>
            <a:endParaRPr lang="en-US"/>
          </a:p>
        </p:txBody>
      </p:sp>
    </p:spTree>
    <p:extLst>
      <p:ext uri="{BB962C8B-B14F-4D97-AF65-F5344CB8AC3E}">
        <p14:creationId xmlns:p14="http://schemas.microsoft.com/office/powerpoint/2010/main" val="231779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7A9DD8FB-CB4C-4A51-A4C7-77FA86E7F923}" type="datetimeFigureOut">
              <a:rPr lang="en-US" smtClean="0"/>
              <a:t>5/10/2022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63AD9EE8-3D0B-412D-B76D-0BB9CE32E9A3}" type="slidenum">
              <a:rPr lang="en-US" smtClean="0"/>
              <a:t>‹Nº›</a:t>
            </a:fld>
            <a:endParaRPr lang="en-US"/>
          </a:p>
        </p:txBody>
      </p:sp>
    </p:spTree>
    <p:extLst>
      <p:ext uri="{BB962C8B-B14F-4D97-AF65-F5344CB8AC3E}">
        <p14:creationId xmlns:p14="http://schemas.microsoft.com/office/powerpoint/2010/main" val="288574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A9DD8FB-CB4C-4A51-A4C7-77FA86E7F923}" type="datetimeFigureOut">
              <a:rPr lang="en-US" smtClean="0"/>
              <a:t>5/10/2022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63AD9EE8-3D0B-412D-B76D-0BB9CE32E9A3}" type="slidenum">
              <a:rPr lang="en-US" smtClean="0"/>
              <a:t>‹Nº›</a:t>
            </a:fld>
            <a:endParaRPr lang="en-US"/>
          </a:p>
        </p:txBody>
      </p:sp>
    </p:spTree>
    <p:extLst>
      <p:ext uri="{BB962C8B-B14F-4D97-AF65-F5344CB8AC3E}">
        <p14:creationId xmlns:p14="http://schemas.microsoft.com/office/powerpoint/2010/main" val="223547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A9DD8FB-CB4C-4A51-A4C7-77FA86E7F923}" type="datetimeFigureOut">
              <a:rPr lang="en-US" smtClean="0"/>
              <a:t>5/10/2022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63AD9EE8-3D0B-412D-B76D-0BB9CE32E9A3}" type="slidenum">
              <a:rPr lang="en-US" smtClean="0"/>
              <a:t>‹Nº›</a:t>
            </a:fld>
            <a:endParaRPr lang="en-US"/>
          </a:p>
        </p:txBody>
      </p:sp>
    </p:spTree>
    <p:extLst>
      <p:ext uri="{BB962C8B-B14F-4D97-AF65-F5344CB8AC3E}">
        <p14:creationId xmlns:p14="http://schemas.microsoft.com/office/powerpoint/2010/main" val="360472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A9DD8FB-CB4C-4A51-A4C7-77FA86E7F923}" type="datetimeFigureOut">
              <a:rPr lang="en-US" smtClean="0"/>
              <a:t>5/10/2022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63AD9EE8-3D0B-412D-B76D-0BB9CE32E9A3}" type="slidenum">
              <a:rPr lang="en-US" smtClean="0"/>
              <a:t>‹Nº›</a:t>
            </a:fld>
            <a:endParaRPr lang="en-US"/>
          </a:p>
        </p:txBody>
      </p:sp>
    </p:spTree>
    <p:extLst>
      <p:ext uri="{BB962C8B-B14F-4D97-AF65-F5344CB8AC3E}">
        <p14:creationId xmlns:p14="http://schemas.microsoft.com/office/powerpoint/2010/main" val="122668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DD8FB-CB4C-4A51-A4C7-77FA86E7F923}" type="datetimeFigureOut">
              <a:rPr lang="en-US" smtClean="0"/>
              <a:t>5/10/2022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D9EE8-3D0B-412D-B76D-0BB9CE32E9A3}" type="slidenum">
              <a:rPr lang="en-US" smtClean="0"/>
              <a:t>‹Nº›</a:t>
            </a:fld>
            <a:endParaRPr lang="en-US"/>
          </a:p>
        </p:txBody>
      </p:sp>
    </p:spTree>
    <p:extLst>
      <p:ext uri="{BB962C8B-B14F-4D97-AF65-F5344CB8AC3E}">
        <p14:creationId xmlns:p14="http://schemas.microsoft.com/office/powerpoint/2010/main" val="546306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275128" cy="6858000"/>
          </a:xfrm>
          <a:prstGeom prst="rect">
            <a:avLst/>
          </a:prstGeom>
        </p:spPr>
      </p:pic>
      <p:sp>
        <p:nvSpPr>
          <p:cNvPr id="2" name="Título 1"/>
          <p:cNvSpPr>
            <a:spLocks noGrp="1"/>
          </p:cNvSpPr>
          <p:nvPr>
            <p:ph type="ctrTitle"/>
          </p:nvPr>
        </p:nvSpPr>
        <p:spPr/>
        <p:txBody>
          <a:bodyPr/>
          <a:lstStyle/>
          <a:p>
            <a:endParaRPr lang="en-US" dirty="0"/>
          </a:p>
        </p:txBody>
      </p:sp>
      <p:sp>
        <p:nvSpPr>
          <p:cNvPr id="3" name="Subtítulo 2"/>
          <p:cNvSpPr>
            <a:spLocks noGrp="1"/>
          </p:cNvSpPr>
          <p:nvPr>
            <p:ph type="subTitle" idx="1"/>
          </p:nvPr>
        </p:nvSpPr>
        <p:spPr>
          <a:xfrm>
            <a:off x="1465811" y="3593726"/>
            <a:ext cx="9144000" cy="1655762"/>
          </a:xfrm>
        </p:spPr>
        <p:txBody>
          <a:bodyPr/>
          <a:lstStyle/>
          <a:p>
            <a:endParaRPr lang="en-US" dirty="0"/>
          </a:p>
        </p:txBody>
      </p:sp>
      <p:pic>
        <p:nvPicPr>
          <p:cNvPr id="5" name="Imagen 4"/>
          <p:cNvPicPr>
            <a:picLocks noChangeAspect="1"/>
          </p:cNvPicPr>
          <p:nvPr/>
        </p:nvPicPr>
        <p:blipFill>
          <a:blip r:embed="rId3"/>
          <a:stretch>
            <a:fillRect/>
          </a:stretch>
        </p:blipFill>
        <p:spPr>
          <a:xfrm>
            <a:off x="9617826" y="5747600"/>
            <a:ext cx="2657302" cy="1110400"/>
          </a:xfrm>
          <a:prstGeom prst="rect">
            <a:avLst/>
          </a:prstGeom>
        </p:spPr>
      </p:pic>
    </p:spTree>
    <p:extLst>
      <p:ext uri="{BB962C8B-B14F-4D97-AF65-F5344CB8AC3E}">
        <p14:creationId xmlns:p14="http://schemas.microsoft.com/office/powerpoint/2010/main" val="2691876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5" name="Marcador de contenido 4"/>
          <p:cNvSpPr>
            <a:spLocks noGrp="1"/>
          </p:cNvSpPr>
          <p:nvPr>
            <p:ph idx="1"/>
          </p:nvPr>
        </p:nvSpPr>
        <p:spPr>
          <a:xfrm>
            <a:off x="0" y="0"/>
            <a:ext cx="12192000" cy="6858000"/>
          </a:xfrm>
          <a:blipFill>
            <a:blip r:embed="rId2">
              <a:alphaModFix amt="34000"/>
            </a:blip>
            <a:stretch>
              <a:fillRect/>
            </a:stretch>
          </a:blipFill>
        </p:spPr>
        <p:txBody>
          <a:bodyPr/>
          <a:lstStyle/>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pPr marL="0" indent="0">
              <a:buNone/>
            </a:pPr>
            <a:endParaRPr lang="es-ES" dirty="0"/>
          </a:p>
          <a:p>
            <a:endParaRPr lang="es-ES" dirty="0" smtClean="0"/>
          </a:p>
          <a:p>
            <a:pPr marL="0" indent="0" algn="ctr">
              <a:buNone/>
            </a:pPr>
            <a:r>
              <a:rPr lang="es-ES" sz="4400" dirty="0" smtClean="0">
                <a:latin typeface="Bauhaus 93" panose="04030905020B02020C02" pitchFamily="82" charset="0"/>
              </a:rPr>
              <a:t>PLAN DE RENDICION DE CUENTAS Y PARTICIPACION CIUDADANA AÑO 2021</a:t>
            </a:r>
            <a:endParaRPr lang="en-US" sz="4400" dirty="0">
              <a:latin typeface="Bauhaus 93" panose="04030905020B02020C02" pitchFamily="82" charset="0"/>
            </a:endParaRPr>
          </a:p>
        </p:txBody>
      </p:sp>
      <p:pic>
        <p:nvPicPr>
          <p:cNvPr id="7" name="Imagen 6"/>
          <p:cNvPicPr>
            <a:picLocks noChangeAspect="1"/>
          </p:cNvPicPr>
          <p:nvPr/>
        </p:nvPicPr>
        <p:blipFill>
          <a:blip r:embed="rId3"/>
          <a:stretch>
            <a:fillRect/>
          </a:stretch>
        </p:blipFill>
        <p:spPr>
          <a:xfrm>
            <a:off x="9918440" y="5761951"/>
            <a:ext cx="2273559" cy="1096049"/>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7148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34000"/>
          </a:blip>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                       </a:t>
            </a:r>
            <a:r>
              <a:rPr lang="en-US" b="1" dirty="0" smtClean="0"/>
              <a:t>INTRODUCCION</a:t>
            </a:r>
            <a:endParaRPr lang="en-US" b="1" dirty="0"/>
          </a:p>
        </p:txBody>
      </p:sp>
      <p:sp>
        <p:nvSpPr>
          <p:cNvPr id="3" name="Marcador de contenido 2"/>
          <p:cNvSpPr>
            <a:spLocks noGrp="1"/>
          </p:cNvSpPr>
          <p:nvPr>
            <p:ph idx="1"/>
          </p:nvPr>
        </p:nvSpPr>
        <p:spPr>
          <a:xfrm>
            <a:off x="838200" y="1825624"/>
            <a:ext cx="10515600" cy="4416555"/>
          </a:xfrm>
        </p:spPr>
        <p:txBody>
          <a:bodyPr>
            <a:noAutofit/>
          </a:bodyPr>
          <a:lstStyle/>
          <a:p>
            <a:pPr marL="0" indent="0" algn="just">
              <a:buNone/>
            </a:pPr>
            <a:r>
              <a:rPr lang="es-ES" sz="2400" dirty="0" smtClean="0"/>
              <a:t>La ESE Ana Silvia Maldonado Jiménez, realiza el proceso de Rendición de cuentas bajo los parámetros establecidos en la Política de Rendición de Cuentas de la Rama Ejecutiva a los Ciudadanos del documento CONPES 3654 de 2010, el cual obedece a la necesidad de mejorar la transparencia del sector público colombiano y fortalecer la generación de información, los controles sobre el desempeño y la gestión de las entidades públicas, la responsabilidad de las autoridades públicas por la gestión realizada ante los ciudadanos y la petición de cuentas en ejercicio del control social.</a:t>
            </a:r>
          </a:p>
          <a:p>
            <a:pPr marL="0" indent="0" algn="just">
              <a:buNone/>
            </a:pPr>
            <a:r>
              <a:rPr lang="es-ES" sz="2400" dirty="0" smtClean="0"/>
              <a:t> La ESE Ana Silvia Maldonado Jiménez, teniendo presente la necesidad de crear los espacios de interacción con la ciudadanía y además de asegurar que todos sus usuarios estén bien informados de la gestión realizada por la administración pública, elabora la presente guía para el proceso de rendición de cuentas de la entidad estableciendo los mecanismos para que la ciudadanía consulte la información suministrada. </a:t>
            </a:r>
            <a:endParaRPr lang="en-US" sz="2400" dirty="0"/>
          </a:p>
        </p:txBody>
      </p:sp>
      <p:pic>
        <p:nvPicPr>
          <p:cNvPr id="4" name="Imagen 3"/>
          <p:cNvPicPr>
            <a:picLocks noChangeAspect="1"/>
          </p:cNvPicPr>
          <p:nvPr/>
        </p:nvPicPr>
        <p:blipFill>
          <a:blip r:embed="rId3"/>
          <a:stretch>
            <a:fillRect/>
          </a:stretch>
        </p:blipFill>
        <p:spPr>
          <a:xfrm>
            <a:off x="10254343" y="5923885"/>
            <a:ext cx="1937656" cy="934115"/>
          </a:xfrm>
          <a:prstGeom prst="rect">
            <a:avLst/>
          </a:prstGeom>
        </p:spPr>
      </p:pic>
    </p:spTree>
    <p:extLst>
      <p:ext uri="{BB962C8B-B14F-4D97-AF65-F5344CB8AC3E}">
        <p14:creationId xmlns:p14="http://schemas.microsoft.com/office/powerpoint/2010/main" val="197061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34000"/>
          </a:blip>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contenido 2"/>
          <p:cNvSpPr>
            <a:spLocks noGrp="1"/>
          </p:cNvSpPr>
          <p:nvPr>
            <p:ph idx="1"/>
          </p:nvPr>
        </p:nvSpPr>
        <p:spPr/>
        <p:txBody>
          <a:bodyPr>
            <a:normAutofit fontScale="77500" lnSpcReduction="20000"/>
          </a:bodyPr>
          <a:lstStyle/>
          <a:p>
            <a:pPr marL="0" indent="0" algn="just">
              <a:buNone/>
            </a:pPr>
            <a:r>
              <a:rPr lang="es-ES" b="1" dirty="0" smtClean="0"/>
              <a:t>OBJETIVO GENERAL</a:t>
            </a:r>
          </a:p>
          <a:p>
            <a:pPr algn="just">
              <a:buFont typeface="Wingdings" panose="05000000000000000000" pitchFamily="2" charset="2"/>
              <a:buChar char="v"/>
            </a:pPr>
            <a:r>
              <a:rPr lang="es-ES" dirty="0" smtClean="0"/>
              <a:t>Establecer un plan de rendición de cuentas mediante audiencia pública de manera virtual, en el que se evidencien los resultados de la gestión para la vigencia 2020 y las acciones de resultantes de las evaluaciones del proceso de años anteriores</a:t>
            </a:r>
          </a:p>
          <a:p>
            <a:pPr marL="0" indent="0" algn="just">
              <a:buNone/>
            </a:pPr>
            <a:endParaRPr lang="es-ES" dirty="0"/>
          </a:p>
          <a:p>
            <a:pPr marL="0" indent="0" algn="just">
              <a:buNone/>
            </a:pPr>
            <a:r>
              <a:rPr lang="es-ES" b="1" dirty="0" smtClean="0"/>
              <a:t>Objetivos Específicos </a:t>
            </a:r>
          </a:p>
          <a:p>
            <a:pPr algn="just">
              <a:buFont typeface="Wingdings" panose="05000000000000000000" pitchFamily="2" charset="2"/>
              <a:buChar char="v"/>
            </a:pPr>
            <a:r>
              <a:rPr lang="es-ES" dirty="0" smtClean="0"/>
              <a:t>Diseñar estrategias que incentiven la participación ciudadana, como elemento fundamental de la Rendición de Cuentas. </a:t>
            </a:r>
          </a:p>
          <a:p>
            <a:pPr algn="just">
              <a:buFont typeface="Wingdings" panose="05000000000000000000" pitchFamily="2" charset="2"/>
              <a:buChar char="v"/>
            </a:pPr>
            <a:r>
              <a:rPr lang="es-ES" dirty="0" smtClean="0"/>
              <a:t>Expresar de manera clara, concisa y puntual a los ciudadanos los resultados obtenidos de la gestión realizada en el año 2021.  </a:t>
            </a:r>
          </a:p>
          <a:p>
            <a:pPr algn="just">
              <a:buFont typeface="Wingdings" panose="05000000000000000000" pitchFamily="2" charset="2"/>
              <a:buChar char="v"/>
            </a:pPr>
            <a:r>
              <a:rPr lang="es-ES" dirty="0" smtClean="0"/>
              <a:t>Dialogar con los ciudadanos para conocer sus necesidades y preocupaciones con el fin de fortalecer los trámites y servicios que les presta la entidad y mejorar las prácticas de participación ciudadana</a:t>
            </a:r>
            <a:endParaRPr lang="en-US" dirty="0"/>
          </a:p>
        </p:txBody>
      </p:sp>
      <p:pic>
        <p:nvPicPr>
          <p:cNvPr id="6" name="Imagen 5"/>
          <p:cNvPicPr>
            <a:picLocks noChangeAspect="1"/>
          </p:cNvPicPr>
          <p:nvPr/>
        </p:nvPicPr>
        <p:blipFill>
          <a:blip r:embed="rId3"/>
          <a:stretch>
            <a:fillRect/>
          </a:stretch>
        </p:blipFill>
        <p:spPr>
          <a:xfrm>
            <a:off x="9617826" y="5747600"/>
            <a:ext cx="2574174" cy="1110400"/>
          </a:xfrm>
          <a:prstGeom prst="rect">
            <a:avLst/>
          </a:prstGeom>
        </p:spPr>
      </p:pic>
    </p:spTree>
    <p:extLst>
      <p:ext uri="{BB962C8B-B14F-4D97-AF65-F5344CB8AC3E}">
        <p14:creationId xmlns:p14="http://schemas.microsoft.com/office/powerpoint/2010/main" val="852549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alphaModFix amt="34000"/>
          </a:blip>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MARCO LEGAL </a:t>
            </a:r>
            <a:endParaRPr lang="en-US" b="1" dirty="0"/>
          </a:p>
        </p:txBody>
      </p:sp>
      <p:sp>
        <p:nvSpPr>
          <p:cNvPr id="3" name="Marcador de contenido 2"/>
          <p:cNvSpPr>
            <a:spLocks noGrp="1"/>
          </p:cNvSpPr>
          <p:nvPr>
            <p:ph idx="1"/>
          </p:nvPr>
        </p:nvSpPr>
        <p:spPr>
          <a:xfrm>
            <a:off x="838200" y="1690688"/>
            <a:ext cx="11430000" cy="4724465"/>
          </a:xfrm>
        </p:spPr>
        <p:txBody>
          <a:bodyPr>
            <a:normAutofit/>
          </a:bodyPr>
          <a:lstStyle/>
          <a:p>
            <a:pPr marL="0" indent="0" algn="just">
              <a:buNone/>
            </a:pPr>
            <a:r>
              <a:rPr lang="es-ES" b="1" dirty="0" smtClean="0"/>
              <a:t>NORMA </a:t>
            </a:r>
            <a:r>
              <a:rPr lang="es-ES" dirty="0" smtClean="0"/>
              <a:t>                                                                </a:t>
            </a:r>
            <a:r>
              <a:rPr lang="es-ES" b="1" dirty="0" smtClean="0"/>
              <a:t>DESCRIPCION </a:t>
            </a:r>
          </a:p>
          <a:p>
            <a:pPr marL="0" indent="0" algn="just">
              <a:buNone/>
            </a:pPr>
            <a:r>
              <a:rPr lang="es-ES" sz="2000" dirty="0" smtClean="0"/>
              <a:t>Ley 1757 de 2015                                      Promoción y protección derecho a la participación ciudadana </a:t>
            </a:r>
          </a:p>
          <a:p>
            <a:pPr marL="0" indent="0" algn="just">
              <a:buNone/>
            </a:pPr>
            <a:r>
              <a:rPr lang="es-ES" sz="2000" dirty="0" smtClean="0"/>
              <a:t>Ley 1474 de 2011                                      Plan Anticorrupción y Atención al Ciudadano </a:t>
            </a:r>
          </a:p>
          <a:p>
            <a:pPr marL="0" indent="0" algn="just">
              <a:buNone/>
            </a:pPr>
            <a:r>
              <a:rPr lang="es-ES" sz="2000" dirty="0" smtClean="0"/>
              <a:t>Ley 1712 de 2014                                      Transparencia y derecho de acceso a la información pública </a:t>
            </a:r>
          </a:p>
          <a:p>
            <a:pPr marL="0" indent="0" algn="just">
              <a:buNone/>
            </a:pPr>
            <a:r>
              <a:rPr lang="es-ES" sz="2000" dirty="0" smtClean="0"/>
              <a:t>Decreto 2482 de 3 Dic 2012                    Objeto Modelo Integrado de Planeación y gestión </a:t>
            </a:r>
          </a:p>
          <a:p>
            <a:pPr marL="0" indent="0" algn="just">
              <a:buNone/>
            </a:pPr>
            <a:r>
              <a:rPr lang="es-ES" sz="2000" dirty="0" smtClean="0"/>
              <a:t>Decreto 028 de 10 de Enero de 2008    Art. 17 presentación de metas de administración municipal y </a:t>
            </a:r>
          </a:p>
          <a:p>
            <a:pPr marL="0" indent="0" algn="just">
              <a:buNone/>
            </a:pPr>
            <a:r>
              <a:rPr lang="es-ES" sz="2000" dirty="0"/>
              <a:t> </a:t>
            </a:r>
            <a:r>
              <a:rPr lang="es-ES" sz="2000" dirty="0" smtClean="0"/>
              <a:t>                                                                     departamental, Art. 18 Rendición de cuentas de entes  territo</a:t>
            </a:r>
          </a:p>
          <a:p>
            <a:pPr marL="0" indent="0" algn="just">
              <a:buNone/>
            </a:pPr>
            <a:r>
              <a:rPr lang="es-ES" sz="2000" dirty="0" smtClean="0"/>
              <a:t>                                                                      riales. Art. 19 Informe de resultados. Art. 20 Consulta publica</a:t>
            </a:r>
          </a:p>
          <a:p>
            <a:pPr marL="0" indent="0" algn="just">
              <a:buNone/>
            </a:pPr>
            <a:r>
              <a:rPr lang="es-ES" sz="2000" dirty="0"/>
              <a:t> </a:t>
            </a:r>
            <a:r>
              <a:rPr lang="es-ES" sz="2000" dirty="0" smtClean="0"/>
              <a:t>                                                                     de resultados.     </a:t>
            </a:r>
          </a:p>
          <a:p>
            <a:pPr marL="0" indent="0" algn="just">
              <a:buNone/>
            </a:pPr>
            <a:r>
              <a:rPr lang="es-ES" sz="2000" dirty="0" smtClean="0"/>
              <a:t>                                                                                                                </a:t>
            </a:r>
            <a:endParaRPr lang="en-US" sz="2000" dirty="0"/>
          </a:p>
        </p:txBody>
      </p:sp>
      <p:pic>
        <p:nvPicPr>
          <p:cNvPr id="4" name="Imagen 3"/>
          <p:cNvPicPr>
            <a:picLocks noChangeAspect="1"/>
          </p:cNvPicPr>
          <p:nvPr/>
        </p:nvPicPr>
        <p:blipFill>
          <a:blip r:embed="rId3"/>
          <a:stretch>
            <a:fillRect/>
          </a:stretch>
        </p:blipFill>
        <p:spPr>
          <a:xfrm>
            <a:off x="9617826" y="5747600"/>
            <a:ext cx="2574174" cy="1110400"/>
          </a:xfrm>
          <a:prstGeom prst="rect">
            <a:avLst/>
          </a:prstGeom>
        </p:spPr>
      </p:pic>
    </p:spTree>
    <p:extLst>
      <p:ext uri="{BB962C8B-B14F-4D97-AF65-F5344CB8AC3E}">
        <p14:creationId xmlns:p14="http://schemas.microsoft.com/office/powerpoint/2010/main" val="1469374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alphaModFix amt="34000"/>
          </a:blip>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03648" y="1278293"/>
            <a:ext cx="10150151" cy="1940767"/>
          </a:xfrm>
        </p:spPr>
        <p:txBody>
          <a:bodyPr>
            <a:noAutofit/>
          </a:bodyPr>
          <a:lstStyle/>
          <a:p>
            <a:pPr algn="just"/>
            <a:r>
              <a:rPr lang="es-ES" sz="2800" b="1" dirty="0" smtClean="0">
                <a:latin typeface="+mn-lt"/>
              </a:rPr>
              <a:t/>
            </a:r>
            <a:br>
              <a:rPr lang="es-ES" sz="2800" b="1" dirty="0" smtClean="0">
                <a:latin typeface="+mn-lt"/>
              </a:rPr>
            </a:br>
            <a:r>
              <a:rPr lang="es-ES" sz="2800" b="1" dirty="0" smtClean="0">
                <a:latin typeface="+mn-lt"/>
              </a:rPr>
              <a:t/>
            </a:r>
            <a:br>
              <a:rPr lang="es-ES" sz="2800" b="1" dirty="0" smtClean="0">
                <a:latin typeface="+mn-lt"/>
              </a:rPr>
            </a:br>
            <a:r>
              <a:rPr lang="es-ES" sz="2800" b="1" dirty="0">
                <a:latin typeface="+mn-lt"/>
              </a:rPr>
              <a:t/>
            </a:r>
            <a:br>
              <a:rPr lang="es-ES" sz="2800" b="1" dirty="0">
                <a:latin typeface="+mn-lt"/>
              </a:rPr>
            </a:br>
            <a:r>
              <a:rPr lang="es-ES" sz="2800" b="1" dirty="0" smtClean="0">
                <a:latin typeface="+mn-lt"/>
              </a:rPr>
              <a:t>ESTRATEGIA DE PARTICIPACIÓN </a:t>
            </a:r>
            <a:r>
              <a:rPr lang="es-ES" sz="2800" dirty="0" smtClean="0">
                <a:latin typeface="+mn-lt"/>
              </a:rPr>
              <a:t>La ESE Ana Silvia Maldonado Jiménez, realizará su rendición de cuentas con corte 31 diciembre de 2021, con una audiencia pública presencial el día viernes  03 de Junio de 2021 a las 10:00 a.m., generando un espacio propicio para interactuar con sus usuarios y la ciudadanía. </a:t>
            </a:r>
            <a:endParaRPr lang="en-US" sz="2800" dirty="0">
              <a:latin typeface="+mn-lt"/>
            </a:endParaRPr>
          </a:p>
        </p:txBody>
      </p:sp>
      <p:sp>
        <p:nvSpPr>
          <p:cNvPr id="3" name="Marcador de contenido 2"/>
          <p:cNvSpPr>
            <a:spLocks noGrp="1"/>
          </p:cNvSpPr>
          <p:nvPr>
            <p:ph idx="1"/>
          </p:nvPr>
        </p:nvSpPr>
        <p:spPr/>
        <p:txBody>
          <a:bodyPr/>
          <a:lstStyle/>
          <a:p>
            <a:pPr marL="0" indent="0" algn="just">
              <a:buNone/>
            </a:pPr>
            <a:endParaRPr lang="es-ES" dirty="0" smtClean="0"/>
          </a:p>
          <a:p>
            <a:pPr marL="0" indent="0" algn="just">
              <a:buNone/>
            </a:pPr>
            <a:endParaRPr lang="es-ES" dirty="0"/>
          </a:p>
          <a:p>
            <a:pPr marL="0" indent="0" algn="just">
              <a:buNone/>
            </a:pPr>
            <a:r>
              <a:rPr lang="es-ES" dirty="0" smtClean="0"/>
              <a:t>                                                                </a:t>
            </a:r>
          </a:p>
          <a:p>
            <a:pPr marL="0" indent="0" algn="just">
              <a:buNone/>
            </a:pPr>
            <a:endParaRPr lang="es-ES" dirty="0" smtClean="0"/>
          </a:p>
          <a:p>
            <a:pPr marL="0" indent="0">
              <a:buNone/>
            </a:pPr>
            <a:r>
              <a:rPr lang="es-ES" dirty="0" smtClean="0"/>
              <a:t>Lugar: casa de la cultura. Municipio de Colombia. </a:t>
            </a:r>
          </a:p>
          <a:p>
            <a:pPr marL="0" indent="0" algn="just">
              <a:buNone/>
            </a:pPr>
            <a:r>
              <a:rPr lang="es-ES" b="1" dirty="0" smtClean="0"/>
              <a:t>   CONVOCATORIA:</a:t>
            </a:r>
            <a:r>
              <a:rPr lang="es-ES" dirty="0" smtClean="0"/>
              <a:t> Se realizara por lo menos 30 días de anticipación            por la pagina web de la entidad, correos electrónicos, redes sociales como Facebook, perifoneos con anterioridad. </a:t>
            </a:r>
          </a:p>
          <a:p>
            <a:pPr marL="0" indent="0" algn="just">
              <a:buNone/>
            </a:pPr>
            <a:endParaRPr lang="es-ES" dirty="0"/>
          </a:p>
          <a:p>
            <a:pPr marL="0" indent="0" algn="just">
              <a:buNone/>
            </a:pPr>
            <a:endParaRPr lang="es-ES" dirty="0" smtClean="0"/>
          </a:p>
          <a:p>
            <a:pPr marL="0" indent="0" algn="just">
              <a:buNone/>
            </a:pPr>
            <a:endParaRPr lang="es-ES" dirty="0" smtClean="0"/>
          </a:p>
        </p:txBody>
      </p:sp>
      <p:pic>
        <p:nvPicPr>
          <p:cNvPr id="4" name="Imagen 3"/>
          <p:cNvPicPr>
            <a:picLocks noChangeAspect="1"/>
          </p:cNvPicPr>
          <p:nvPr/>
        </p:nvPicPr>
        <p:blipFill>
          <a:blip r:embed="rId3"/>
          <a:stretch>
            <a:fillRect/>
          </a:stretch>
        </p:blipFill>
        <p:spPr>
          <a:xfrm>
            <a:off x="9617826" y="5747600"/>
            <a:ext cx="2574174" cy="1110400"/>
          </a:xfrm>
          <a:prstGeom prst="rect">
            <a:avLst/>
          </a:prstGeom>
        </p:spPr>
      </p:pic>
    </p:spTree>
    <p:extLst>
      <p:ext uri="{BB962C8B-B14F-4D97-AF65-F5344CB8AC3E}">
        <p14:creationId xmlns:p14="http://schemas.microsoft.com/office/powerpoint/2010/main" val="325069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34000"/>
          </a:blip>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BUZON DE QUEJAS </a:t>
            </a:r>
            <a:endParaRPr lang="en-US" b="1" dirty="0"/>
          </a:p>
        </p:txBody>
      </p:sp>
      <p:sp>
        <p:nvSpPr>
          <p:cNvPr id="3" name="Marcador de contenido 2"/>
          <p:cNvSpPr>
            <a:spLocks noGrp="1"/>
          </p:cNvSpPr>
          <p:nvPr>
            <p:ph idx="1"/>
          </p:nvPr>
        </p:nvSpPr>
        <p:spPr/>
        <p:txBody>
          <a:bodyPr/>
          <a:lstStyle/>
          <a:p>
            <a:r>
              <a:rPr lang="es-ES" sz="3600" dirty="0" smtClean="0"/>
              <a:t>Estará habilitado el buzón de quejas y reclamos a la ciudadanía, para que radiquen sus quejas:</a:t>
            </a:r>
          </a:p>
          <a:p>
            <a:pPr marL="0" indent="0">
              <a:buNone/>
            </a:pPr>
            <a:endParaRPr lang="es-ES" sz="3600" dirty="0" smtClean="0"/>
          </a:p>
          <a:p>
            <a:pPr marL="0" indent="0">
              <a:buNone/>
            </a:pPr>
            <a:r>
              <a:rPr lang="es-ES" sz="4800" dirty="0" smtClean="0"/>
              <a:t>siau@esecolombia.gov.co</a:t>
            </a:r>
          </a:p>
          <a:p>
            <a:pPr marL="0" indent="0">
              <a:buNone/>
            </a:pPr>
            <a:endParaRPr lang="es-ES" dirty="0" smtClean="0"/>
          </a:p>
        </p:txBody>
      </p:sp>
      <p:sp>
        <p:nvSpPr>
          <p:cNvPr id="4" name="AutoShape 2" descr="El Buzón de Sugerencias - LosRecursosHumanos.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Imagen 4"/>
          <p:cNvPicPr>
            <a:picLocks noChangeAspect="1"/>
          </p:cNvPicPr>
          <p:nvPr/>
        </p:nvPicPr>
        <p:blipFill>
          <a:blip r:embed="rId3"/>
          <a:stretch>
            <a:fillRect/>
          </a:stretch>
        </p:blipFill>
        <p:spPr>
          <a:xfrm>
            <a:off x="9239075" y="2687215"/>
            <a:ext cx="2952925" cy="2659226"/>
          </a:xfrm>
          <a:prstGeom prst="rect">
            <a:avLst/>
          </a:prstGeom>
        </p:spPr>
      </p:pic>
      <p:pic>
        <p:nvPicPr>
          <p:cNvPr id="6" name="Imagen 5"/>
          <p:cNvPicPr>
            <a:picLocks noChangeAspect="1"/>
          </p:cNvPicPr>
          <p:nvPr/>
        </p:nvPicPr>
        <p:blipFill>
          <a:blip r:embed="rId4"/>
          <a:stretch>
            <a:fillRect/>
          </a:stretch>
        </p:blipFill>
        <p:spPr>
          <a:xfrm>
            <a:off x="9617826" y="5747600"/>
            <a:ext cx="2574174" cy="1110400"/>
          </a:xfrm>
          <a:prstGeom prst="rect">
            <a:avLst/>
          </a:prstGeom>
        </p:spPr>
      </p:pic>
    </p:spTree>
    <p:extLst>
      <p:ext uri="{BB962C8B-B14F-4D97-AF65-F5344CB8AC3E}">
        <p14:creationId xmlns:p14="http://schemas.microsoft.com/office/powerpoint/2010/main" val="102860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34000"/>
          </a:blip>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0" y="5593041"/>
            <a:ext cx="2246345" cy="1264959"/>
          </a:xfrm>
          <a:prstGeom prst="rect">
            <a:avLst/>
          </a:prstGeom>
        </p:spPr>
      </p:pic>
      <p:sp>
        <p:nvSpPr>
          <p:cNvPr id="2" name="Título 1"/>
          <p:cNvSpPr>
            <a:spLocks noGrp="1"/>
          </p:cNvSpPr>
          <p:nvPr>
            <p:ph type="title"/>
          </p:nvPr>
        </p:nvSpPr>
        <p:spPr/>
        <p:txBody>
          <a:bodyPr/>
          <a:lstStyle/>
          <a:p>
            <a:pPr algn="ctr"/>
            <a:r>
              <a:rPr lang="en-US" b="1" dirty="0" smtClean="0"/>
              <a:t>REGLAMENTO</a:t>
            </a:r>
            <a:endParaRPr lang="en-US" b="1" dirty="0"/>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ü"/>
            </a:pPr>
            <a:r>
              <a:rPr lang="es-ES" dirty="0" smtClean="0"/>
              <a:t>El día de la audiencia los ciudadanos deberán entrar al micrositio escogido para tal fin con 15 (quince) minutos de antelación a la hora programad</a:t>
            </a:r>
            <a:r>
              <a:rPr lang="en-US" dirty="0" smtClean="0"/>
              <a:t>a. </a:t>
            </a:r>
          </a:p>
          <a:p>
            <a:pPr algn="just">
              <a:buFont typeface="Wingdings" panose="05000000000000000000" pitchFamily="2" charset="2"/>
              <a:buChar char="ü"/>
            </a:pPr>
            <a:r>
              <a:rPr lang="es-ES" dirty="0" smtClean="0"/>
              <a:t>Cierre y evaluación de la audiencia: En esta sección se presentarán las conclusiones de la Audiencia Pública por parte de la Gerencia o el Jefe de la Oficina de Control Interno y se orientará a los participantes a diligenciar la encuesta de evaluación de la jornada de rendición de cuentas en la casa de la cultura. </a:t>
            </a:r>
          </a:p>
          <a:p>
            <a:pPr algn="just">
              <a:buFont typeface="Wingdings" panose="05000000000000000000" pitchFamily="2" charset="2"/>
              <a:buChar char="ü"/>
            </a:pPr>
            <a:r>
              <a:rPr lang="es-ES" dirty="0" smtClean="0"/>
              <a:t>Si quedan preguntas o inquietudes no resueltas durante la audiencia, podrán ser enviadas al correo siau@esecolombia.gov.co</a:t>
            </a:r>
          </a:p>
        </p:txBody>
      </p:sp>
      <p:sp>
        <p:nvSpPr>
          <p:cNvPr id="4" name="AutoShape 2" descr="Preguntas abiertas en ventas - Glosario - Plataforma educativa Lecte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Preguntas abiertas en ventas - Glosario - Plataforma educativa Lecter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Imagen 6"/>
          <p:cNvPicPr>
            <a:picLocks noChangeAspect="1"/>
          </p:cNvPicPr>
          <p:nvPr/>
        </p:nvPicPr>
        <p:blipFill>
          <a:blip r:embed="rId4"/>
          <a:stretch>
            <a:fillRect/>
          </a:stretch>
        </p:blipFill>
        <p:spPr>
          <a:xfrm>
            <a:off x="9661218" y="5766318"/>
            <a:ext cx="2530781" cy="1091682"/>
          </a:xfrm>
          <a:prstGeom prst="rect">
            <a:avLst/>
          </a:prstGeom>
        </p:spPr>
      </p:pic>
    </p:spTree>
    <p:extLst>
      <p:ext uri="{BB962C8B-B14F-4D97-AF65-F5344CB8AC3E}">
        <p14:creationId xmlns:p14="http://schemas.microsoft.com/office/powerpoint/2010/main" val="1915953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alphaModFix amt="34000"/>
          </a:blip>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91084"/>
            <a:ext cx="10515600" cy="1325563"/>
          </a:xfrm>
        </p:spPr>
        <p:txBody>
          <a:bodyPr>
            <a:normAutofit/>
          </a:bodyPr>
          <a:lstStyle/>
          <a:p>
            <a:pPr algn="ctr"/>
            <a:r>
              <a:rPr lang="es-ES" sz="8800" b="1" dirty="0" smtClean="0"/>
              <a:t>GRACIAS… </a:t>
            </a:r>
            <a:endParaRPr lang="en-US" sz="8800" b="1" dirty="0"/>
          </a:p>
        </p:txBody>
      </p:sp>
      <p:sp>
        <p:nvSpPr>
          <p:cNvPr id="5" name="Marcador de contenido 4"/>
          <p:cNvSpPr>
            <a:spLocks noGrp="1"/>
          </p:cNvSpPr>
          <p:nvPr>
            <p:ph idx="1"/>
          </p:nvPr>
        </p:nvSpPr>
        <p:spPr/>
        <p:txBody>
          <a:bodyPr/>
          <a:lstStyle/>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r>
              <a:rPr lang="es-ES" dirty="0" smtClean="0"/>
              <a:t>FACEBOOK: Ana Silvia Maldonado Jiménez </a:t>
            </a:r>
          </a:p>
          <a:p>
            <a:pPr marL="0" indent="0">
              <a:buNone/>
            </a:pPr>
            <a:r>
              <a:rPr lang="en-US" dirty="0" smtClean="0"/>
              <a:t>https://esecolombia.gov.co/rendicion-de-cuentas</a:t>
            </a:r>
            <a:endParaRPr lang="en-US" dirty="0"/>
          </a:p>
        </p:txBody>
      </p:sp>
      <p:pic>
        <p:nvPicPr>
          <p:cNvPr id="6" name="Imagen 5"/>
          <p:cNvPicPr>
            <a:picLocks noChangeAspect="1"/>
          </p:cNvPicPr>
          <p:nvPr/>
        </p:nvPicPr>
        <p:blipFill>
          <a:blip r:embed="rId3"/>
          <a:stretch>
            <a:fillRect/>
          </a:stretch>
        </p:blipFill>
        <p:spPr>
          <a:xfrm>
            <a:off x="9661218" y="5766318"/>
            <a:ext cx="2530781" cy="1091682"/>
          </a:xfrm>
          <a:prstGeom prst="rect">
            <a:avLst/>
          </a:prstGeom>
        </p:spPr>
      </p:pic>
    </p:spTree>
    <p:extLst>
      <p:ext uri="{BB962C8B-B14F-4D97-AF65-F5344CB8AC3E}">
        <p14:creationId xmlns:p14="http://schemas.microsoft.com/office/powerpoint/2010/main" val="41708908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576</Words>
  <Application>Microsoft Office PowerPoint</Application>
  <PresentationFormat>Panorámica</PresentationFormat>
  <Paragraphs>55</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Bauhaus 93</vt:lpstr>
      <vt:lpstr>Calibri</vt:lpstr>
      <vt:lpstr>Calibri Light</vt:lpstr>
      <vt:lpstr>Wingdings</vt:lpstr>
      <vt:lpstr>Tema de Office</vt:lpstr>
      <vt:lpstr>Presentación de PowerPoint</vt:lpstr>
      <vt:lpstr>Presentación de PowerPoint</vt:lpstr>
      <vt:lpstr>                       INTRODUCCION</vt:lpstr>
      <vt:lpstr>Presentación de PowerPoint</vt:lpstr>
      <vt:lpstr>MARCO LEGAL </vt:lpstr>
      <vt:lpstr>   ESTRATEGIA DE PARTICIPACIÓN La ESE Ana Silvia Maldonado Jiménez, realizará su rendición de cuentas con corte 31 diciembre de 2021, con una audiencia pública presencial el día viernes  03 de Junio de 2021 a las 10:00 a.m., generando un espacio propicio para interactuar con sus usuarios y la ciudadanía. </vt:lpstr>
      <vt:lpstr>BUZON DE QUEJAS </vt:lpstr>
      <vt:lpstr>REGLAMENTO</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17</cp:revision>
  <dcterms:created xsi:type="dcterms:W3CDTF">2022-05-10T19:32:03Z</dcterms:created>
  <dcterms:modified xsi:type="dcterms:W3CDTF">2022-05-10T21:02:14Z</dcterms:modified>
</cp:coreProperties>
</file>